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4"/>
  </p:sldMasterIdLst>
  <p:notesMasterIdLst>
    <p:notesMasterId r:id="rId15"/>
  </p:notesMasterIdLst>
  <p:handoutMasterIdLst>
    <p:handoutMasterId r:id="rId16"/>
  </p:handoutMasterIdLst>
  <p:sldIdLst>
    <p:sldId id="436" r:id="rId5"/>
    <p:sldId id="440" r:id="rId6"/>
    <p:sldId id="449" r:id="rId7"/>
    <p:sldId id="437" r:id="rId8"/>
    <p:sldId id="451" r:id="rId9"/>
    <p:sldId id="455" r:id="rId10"/>
    <p:sldId id="458" r:id="rId11"/>
    <p:sldId id="454" r:id="rId12"/>
    <p:sldId id="452" r:id="rId13"/>
    <p:sldId id="435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046"/>
    <a:srgbClr val="4181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5394" autoAdjust="0"/>
  </p:normalViewPr>
  <p:slideViewPr>
    <p:cSldViewPr snapToGrid="0">
      <p:cViewPr varScale="1">
        <p:scale>
          <a:sx n="76" d="100"/>
          <a:sy n="76" d="100"/>
        </p:scale>
        <p:origin x="126" y="714"/>
      </p:cViewPr>
      <p:guideLst/>
    </p:cSldViewPr>
  </p:slideViewPr>
  <p:outlineViewPr>
    <p:cViewPr>
      <p:scale>
        <a:sx n="33" d="100"/>
        <a:sy n="33" d="100"/>
      </p:scale>
      <p:origin x="0" y="-1714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71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203923557196617E-2"/>
          <c:y val="0.14609549679255063"/>
          <c:w val="0.96073182167243654"/>
          <c:h val="0.672739052909965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Children</c:v>
                </c:pt>
              </c:strCache>
            </c:strRef>
          </c:tx>
          <c:spPr>
            <a:solidFill>
              <a:srgbClr val="74A3D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FY 20 21</c:v>
                </c:pt>
                <c:pt idx="1">
                  <c:v>FY 21 22</c:v>
                </c:pt>
                <c:pt idx="2">
                  <c:v>FY 22 23</c:v>
                </c:pt>
                <c:pt idx="3">
                  <c:v>FY 23 24</c:v>
                </c:pt>
                <c:pt idx="4">
                  <c:v>FY 24 25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3055</c:v>
                </c:pt>
                <c:pt idx="1">
                  <c:v>4107</c:v>
                </c:pt>
                <c:pt idx="2">
                  <c:v>4492</c:v>
                </c:pt>
                <c:pt idx="3">
                  <c:v>4766</c:v>
                </c:pt>
                <c:pt idx="4">
                  <c:v>4432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D4-4741-8D85-9318CB6A1E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D&amp;A</c:v>
                </c:pt>
              </c:strCache>
            </c:strRef>
          </c:tx>
          <c:spPr>
            <a:solidFill>
              <a:srgbClr val="0033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FY 20 21</c:v>
                </c:pt>
                <c:pt idx="1">
                  <c:v>FY 21 22</c:v>
                </c:pt>
                <c:pt idx="2">
                  <c:v>FY 22 23</c:v>
                </c:pt>
                <c:pt idx="3">
                  <c:v>FY 23 24</c:v>
                </c:pt>
                <c:pt idx="4">
                  <c:v>FY 24 25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1798</c:v>
                </c:pt>
                <c:pt idx="1">
                  <c:v>2007</c:v>
                </c:pt>
                <c:pt idx="2">
                  <c:v>2389</c:v>
                </c:pt>
                <c:pt idx="3">
                  <c:v>2641</c:v>
                </c:pt>
                <c:pt idx="4">
                  <c:v>2699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D4-4741-8D85-9318CB6A1E0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JRS</c:v>
                </c:pt>
              </c:strCache>
            </c:strRef>
          </c:tx>
          <c:spPr>
            <a:solidFill>
              <a:srgbClr val="C0C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FY 20 21</c:v>
                </c:pt>
                <c:pt idx="1">
                  <c:v>FY 21 22</c:v>
                </c:pt>
                <c:pt idx="2">
                  <c:v>FY 22 23</c:v>
                </c:pt>
                <c:pt idx="3">
                  <c:v>FY 23 24</c:v>
                </c:pt>
                <c:pt idx="4">
                  <c:v>FY 24 25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1827</c:v>
                </c:pt>
                <c:pt idx="1">
                  <c:v>1752</c:v>
                </c:pt>
                <c:pt idx="2">
                  <c:v>1742</c:v>
                </c:pt>
                <c:pt idx="3">
                  <c:v>1772</c:v>
                </c:pt>
                <c:pt idx="4">
                  <c:v>1927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D4-4741-8D85-9318CB6A1E0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Total Clients Served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FY 20 21</c:v>
                </c:pt>
                <c:pt idx="1">
                  <c:v>FY 21 22</c:v>
                </c:pt>
                <c:pt idx="2">
                  <c:v>FY 22 23</c:v>
                </c:pt>
                <c:pt idx="3">
                  <c:v>FY 23 24</c:v>
                </c:pt>
                <c:pt idx="4">
                  <c:v>FY 24 25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6680</c:v>
                </c:pt>
                <c:pt idx="1">
                  <c:v>7866</c:v>
                </c:pt>
                <c:pt idx="2">
                  <c:v>8623</c:v>
                </c:pt>
                <c:pt idx="3">
                  <c:v>9179</c:v>
                </c:pt>
                <c:pt idx="4">
                  <c:v>9058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D4-4741-8D85-9318CB6A1E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641712"/>
        <c:axId val="10657072"/>
      </c:barChart>
      <c:catAx>
        <c:axId val="1064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57072"/>
        <c:crosses val="autoZero"/>
        <c:auto val="1"/>
        <c:lblAlgn val="ctr"/>
        <c:lblOffset val="100"/>
        <c:noMultiLvlLbl val="0"/>
      </c:catAx>
      <c:valAx>
        <c:axId val="106570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641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273137494778416"/>
          <c:y val="0.90843613298337711"/>
          <c:w val="0.63453725010443174"/>
          <c:h val="7.48972003499562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4D2272-D660-A337-AEF3-BE066BD545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E5A70-71C2-F335-270C-B94537340C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C5A369-CA0E-4FC6-90EE-5FA969A08EF8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1E1B03-0F86-16E7-11BE-81F9F4CD66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4524B8-3914-99B2-2620-0F2A88D335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9210F9-8331-407C-A034-F95DCB303E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05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34AB06A-EEDC-421C-B5A0-5E9E5241A8E5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2BF9438-3EEF-4192-9815-F6F44770A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47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77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7D5FB-CF23-1D34-CB85-7F8B09EAD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70819C-B8A3-13AC-FA4F-76D9934553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86036A-67E1-6042-BF9E-9133A0816A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C39FAA-B591-0103-F2BB-3A0675DA9F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023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30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BDEAE-5B72-83ED-B4D6-664EBF06E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C423DD-F598-740F-93D0-12DA5CEDDC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95F967-653E-4EB9-7054-F408DE370F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1A209-40C7-77DF-B8EA-7A8695BF4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28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68CDB-47F7-BD76-7C98-E9B44710E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AF38DB-1809-A50F-B0B6-BCBB29AEAE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6E8B69-D7B3-541D-44CF-86F90226B1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334FA-B545-8D75-D8C3-A0E65C20F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531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70490-BBCE-1AF5-1669-1351D7666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7890E1-F068-375A-EF32-EBEF7126A8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D4EE37-43DA-D92E-91B1-29D71BD4F6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4DA526-FDC0-E0FE-1B8D-E40FCE270C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13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69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HSAO ANNUAL REPORT 2024-2025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620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HSAO ANNUAL REPORT 2024-2025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49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HSAO ANNUAL REPORT 2024-2025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081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5040DA2-B75D-1B49-51F9-967501F7F6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4876" y="887638"/>
            <a:ext cx="10202248" cy="5094496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93BDAB-CB06-403B-00FD-9D1C2812A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0939" y="2990938"/>
            <a:ext cx="6855801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FB1FDB-9C8A-890A-5051-8D49E105F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1">
            <a:extLst>
              <a:ext uri="{FF2B5EF4-FFF2-40B4-BE49-F238E27FC236}">
                <a16:creationId xmlns:a16="http://schemas.microsoft.com/office/drawing/2014/main" id="{46056E81-9CB5-42E9-6689-B711F575C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8981493" y="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2">
            <a:extLst>
              <a:ext uri="{FF2B5EF4-FFF2-40B4-BE49-F238E27FC236}">
                <a16:creationId xmlns:a16="http://schemas.microsoft.com/office/drawing/2014/main" id="{3D075254-6FC4-6738-BBBE-1BACB99E4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8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288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5BA2562-20F9-9DC8-81EB-6ED26B24D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099"/>
            <a:ext cx="12192000" cy="87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25">
            <a:extLst>
              <a:ext uri="{FF2B5EF4-FFF2-40B4-BE49-F238E27FC236}">
                <a16:creationId xmlns:a16="http://schemas.microsoft.com/office/drawing/2014/main" id="{369E878B-C75C-98DC-B694-2C40507C4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4" y="3657675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27">
            <a:extLst>
              <a:ext uri="{FF2B5EF4-FFF2-40B4-BE49-F238E27FC236}">
                <a16:creationId xmlns:a16="http://schemas.microsoft.com/office/drawing/2014/main" id="{DC03A063-67E0-718E-206C-6C807C200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5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 30">
            <a:extLst>
              <a:ext uri="{FF2B5EF4-FFF2-40B4-BE49-F238E27FC236}">
                <a16:creationId xmlns:a16="http://schemas.microsoft.com/office/drawing/2014/main" id="{6D86FEEF-2721-A616-B636-7C6F8B1B5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4AC20A76-77DC-62F7-C0E5-66C03853B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1478396"/>
            <a:ext cx="3710355" cy="3445297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F99A149-DEF4-9E0F-D0DE-E859DB6CA53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360465" y="1477963"/>
            <a:ext cx="5536135" cy="3446462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148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610C35C-5361-BD30-EB79-01BD72158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2038" y="2992045"/>
            <a:ext cx="6858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26">
            <a:extLst>
              <a:ext uri="{FF2B5EF4-FFF2-40B4-BE49-F238E27FC236}">
                <a16:creationId xmlns:a16="http://schemas.microsoft.com/office/drawing/2014/main" id="{948A7171-32A3-1CAC-DDFD-7C44DDAF0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" y="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47">
            <a:extLst>
              <a:ext uri="{FF2B5EF4-FFF2-40B4-BE49-F238E27FC236}">
                <a16:creationId xmlns:a16="http://schemas.microsoft.com/office/drawing/2014/main" id="{06FD5EAC-FAC4-CDB4-6AB8-809E940F0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4" y="3657688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DA13352-25BC-FD28-A34C-DD204D5BF1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1748" y="246183"/>
            <a:ext cx="9525000" cy="1919521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34108AC-4ED2-99E6-0212-0AC0802C553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371600" y="2274033"/>
            <a:ext cx="9525000" cy="3317875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056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2 Colum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6">
            <a:extLst>
              <a:ext uri="{FF2B5EF4-FFF2-40B4-BE49-F238E27FC236}">
                <a16:creationId xmlns:a16="http://schemas.microsoft.com/office/drawing/2014/main" id="{F8F589DA-127F-E2E7-6ADA-1D3C04799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5" y="3657688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00FBF0-749D-0FF0-74B6-3565174CA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2038" y="2992045"/>
            <a:ext cx="6858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0DDA3FAB-74FF-4772-2BA4-B242E12AB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" y="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BE95B3E-84B8-3910-65C9-87914802BE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8" y="369277"/>
            <a:ext cx="9590215" cy="17085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90BA2746-C141-C524-CDDE-DD672A80A2C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370867" y="2274033"/>
            <a:ext cx="3347782" cy="343665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 b="1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 b="1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 b="1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 b="1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 b="1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0">
            <a:extLst>
              <a:ext uri="{FF2B5EF4-FFF2-40B4-BE49-F238E27FC236}">
                <a16:creationId xmlns:a16="http://schemas.microsoft.com/office/drawing/2014/main" id="{53421E6F-1A11-40B7-DB53-FC96CE9D787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925269" y="2274033"/>
            <a:ext cx="6036544" cy="343665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8CC75E-2849-6C28-42BF-61EBFD22CD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0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losing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181407F-D7F6-56CB-135C-01868BC191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7" y="1088211"/>
            <a:ext cx="4602483" cy="4896019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517585-E867-BB06-B195-272DA0FD4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8"/>
            <a:ext cx="12192000" cy="8739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2D9EBD-88FB-A2C3-7EC2-46DD7B532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0939" y="2990938"/>
            <a:ext cx="6855801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22">
            <a:extLst>
              <a:ext uri="{FF2B5EF4-FFF2-40B4-BE49-F238E27FC236}">
                <a16:creationId xmlns:a16="http://schemas.microsoft.com/office/drawing/2014/main" id="{CB417425-9078-B6E8-97F7-BAA1536BA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8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7F56B38-71B8-A745-8D9C-BBEA278F3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9905999" y="4572027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5E5C644-63C0-D8A4-7EF1-1681AFB1F4D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324599" y="1088210"/>
            <a:ext cx="4373564" cy="489489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bg2"/>
                </a:solidFill>
              </a:defRPr>
            </a:lvl1pPr>
            <a:lvl2pPr marL="457200" indent="0">
              <a:spcBef>
                <a:spcPts val="0"/>
              </a:spcBef>
              <a:spcAft>
                <a:spcPts val="600"/>
              </a:spcAft>
              <a:buNone/>
              <a:defRPr sz="1600" b="1">
                <a:solidFill>
                  <a:schemeClr val="bg2"/>
                </a:solidFill>
              </a:defRPr>
            </a:lvl2pPr>
            <a:lvl3pPr marL="914400" indent="0">
              <a:spcBef>
                <a:spcPts val="0"/>
              </a:spcBef>
              <a:spcAft>
                <a:spcPts val="600"/>
              </a:spcAft>
              <a:buNone/>
              <a:defRPr sz="1400" b="1">
                <a:solidFill>
                  <a:schemeClr val="bg2"/>
                </a:solidFill>
              </a:defRPr>
            </a:lvl3pPr>
            <a:lvl4pPr marL="1371600" indent="0">
              <a:spcBef>
                <a:spcPts val="0"/>
              </a:spcBef>
              <a:spcAft>
                <a:spcPts val="600"/>
              </a:spcAft>
              <a:buNone/>
              <a:defRPr sz="1200" b="1">
                <a:solidFill>
                  <a:schemeClr val="bg2"/>
                </a:solidFill>
              </a:defRPr>
            </a:lvl4pPr>
            <a:lvl5pPr marL="1828800" indent="0">
              <a:spcBef>
                <a:spcPts val="0"/>
              </a:spcBef>
              <a:spcAft>
                <a:spcPts val="600"/>
              </a:spcAft>
              <a:buNone/>
              <a:defRPr sz="1200" b="1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33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HSAO ANNUAL REPORT 2024-2025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26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HSAO ANNUAL REPORT 2024-2025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8925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HSAO ANNUAL REPORT 2024-2025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5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HSAO ANNUAL REPORT 2024-2025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474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HSAO ANNUAL REPORT 2024-2025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22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HSAO ANNUAL REPORT 2024-2025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85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 sz="1000" dirty="0"/>
              <a:t>HSAO ANNUAL REPORT 2024-2025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34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 sz="1000" dirty="0"/>
              <a:t>HSAO ANNUAL REPORT 2024-2025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35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 sz="1000" dirty="0"/>
              <a:t>HSAO ANNUAL REPORT 2024-2025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0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3" r:id="rId14"/>
    <p:sldLayoutId id="2147483756" r:id="rId15"/>
    <p:sldLayoutId id="2147483761" r:id="rId16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info@hsao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0D9AD-F97D-8DCF-97C2-FEE69475C0B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/>
              <a:t>HSAO ANNUAL REPORT</a:t>
            </a:r>
            <a:br>
              <a:rPr lang="en-US" dirty="0"/>
            </a:br>
            <a:r>
              <a:rPr lang="en-US" dirty="0"/>
              <a:t>JULY 1, 2024 – JUNE 30, 2025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9882FA-049D-25F3-3F24-590E9D0F18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0E7639-09D8-7BC5-44BE-9D92CC0459C0}"/>
              </a:ext>
            </a:extLst>
          </p:cNvPr>
          <p:cNvSpPr txBox="1"/>
          <p:nvPr/>
        </p:nvSpPr>
        <p:spPr>
          <a:xfrm>
            <a:off x="1625600" y="4070567"/>
            <a:ext cx="85471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bg1"/>
                </a:solidFill>
                <a:latin typeface="Dreaming Outloud Pro" panose="020F0502020204030204" pitchFamily="66" charset="0"/>
                <a:cs typeface="Dreaming Outloud Pro" panose="020F0502020204030204" pitchFamily="66" charset="0"/>
              </a:rPr>
              <a:t>The Mission of  Human Serivces Administration Organization (HSAO) is to:  Empower Individuals, Families, and Communities by Improving their Quality of Life through Specialized, Personalized, Enhanced, and Effective Service Coordination </a:t>
            </a:r>
          </a:p>
        </p:txBody>
      </p:sp>
    </p:spTree>
    <p:extLst>
      <p:ext uri="{BB962C8B-B14F-4D97-AF65-F5344CB8AC3E}">
        <p14:creationId xmlns:p14="http://schemas.microsoft.com/office/powerpoint/2010/main" val="3441048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A6C849-FDA9-13A4-7DE6-89B5D267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2533" y="964692"/>
            <a:ext cx="4924060" cy="1448308"/>
          </a:xfrm>
          <a:prstGeom prst="ellipse">
            <a:avLst/>
          </a:prstGeom>
        </p:spPr>
        <p:txBody>
          <a:bodyPr vert="horz" lIns="182880" tIns="182880" rIns="182880" bIns="182880" rtlCol="0" anchor="ctr">
            <a:normAutofit fontScale="90000"/>
          </a:bodyPr>
          <a:lstStyle/>
          <a:p>
            <a:r>
              <a:rPr lang="en-US" sz="2800" dirty="0">
                <a:solidFill>
                  <a:srgbClr val="262626"/>
                </a:solidFill>
              </a:rPr>
              <a:t>Annual Report</a:t>
            </a:r>
            <a:br>
              <a:rPr lang="en-US" sz="2800" dirty="0">
                <a:solidFill>
                  <a:srgbClr val="262626"/>
                </a:solidFill>
              </a:rPr>
            </a:br>
            <a:r>
              <a:rPr lang="en-US" sz="2800" dirty="0">
                <a:solidFill>
                  <a:srgbClr val="262626"/>
                </a:solidFill>
              </a:rPr>
              <a:t>2024-2025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E6656AB-B8B3-4895-AD32-B928A43C4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4760" y="964692"/>
            <a:ext cx="5440680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88BDAE2-5EE0-4B2F-9C9B-7E86A0B4C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1853" y="1128683"/>
            <a:ext cx="5106493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image1.png">
            <a:extLst>
              <a:ext uri="{FF2B5EF4-FFF2-40B4-BE49-F238E27FC236}">
                <a16:creationId xmlns:a16="http://schemas.microsoft.com/office/drawing/2014/main" id="{6C9E84C5-039E-3FAF-DF28-FA81C0CB906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53943" y="1600200"/>
            <a:ext cx="5278589" cy="3100083"/>
          </a:xfrm>
          <a:prstGeom prst="rect">
            <a:avLst/>
          </a:prstGeom>
        </p:spPr>
      </p:pic>
      <p:sp>
        <p:nvSpPr>
          <p:cNvPr id="28" name="Content Placeholder 8">
            <a:extLst>
              <a:ext uri="{FF2B5EF4-FFF2-40B4-BE49-F238E27FC236}">
                <a16:creationId xmlns:a16="http://schemas.microsoft.com/office/drawing/2014/main" id="{581F7719-973C-41CB-9EA9-DC7CEC76A077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879787" y="2605337"/>
            <a:ext cx="4492932" cy="326320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2800" dirty="0">
                <a:hlinkClick r:id="rId4"/>
              </a:rPr>
              <a:t>info@hsao.org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B4F997-993B-E975-2841-87C659B63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8AB70BE-1769-45B8-85A6-0C837432C7E6}" type="slidenum">
              <a:rPr lang="en-US" sz="1100" dirty="0">
                <a:latin typeface="+mn-lt"/>
              </a:rPr>
              <a:pPr>
                <a:spcAft>
                  <a:spcPts val="600"/>
                </a:spcAft>
              </a:pPr>
              <a:t>10</a:t>
            </a:fld>
            <a:endParaRPr lang="en-US" sz="1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0806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0027CB-3C27-FC4C-AEF9-685A21EA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748" y="246183"/>
            <a:ext cx="9525000" cy="1019909"/>
          </a:xfrm>
        </p:spPr>
        <p:txBody>
          <a:bodyPr/>
          <a:lstStyle/>
          <a:p>
            <a:r>
              <a:rPr lang="en-US" dirty="0"/>
              <a:t>2024-2025 Agency Goals Update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6BFA23-AB5B-BA88-E233-DE14DED5A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64418362-2FBF-2491-1BDB-FCDDD5DCF7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71600" y="1266092"/>
            <a:ext cx="9525000" cy="411797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Flowchart: Stored Data 5">
            <a:extLst>
              <a:ext uri="{FF2B5EF4-FFF2-40B4-BE49-F238E27FC236}">
                <a16:creationId xmlns:a16="http://schemas.microsoft.com/office/drawing/2014/main" id="{79DD9725-A03A-E0A6-CA32-DFC533CC8FC4}"/>
              </a:ext>
            </a:extLst>
          </p:cNvPr>
          <p:cNvSpPr/>
          <p:nvPr/>
        </p:nvSpPr>
        <p:spPr>
          <a:xfrm>
            <a:off x="1026296" y="1638301"/>
            <a:ext cx="2351315" cy="2197100"/>
          </a:xfrm>
          <a:prstGeom prst="flowChartOnlineStorag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Facilitate and evaluate Q12 Staff Satisfaction Survey</a:t>
            </a:r>
          </a:p>
        </p:txBody>
      </p:sp>
      <p:sp>
        <p:nvSpPr>
          <p:cNvPr id="7" name="Flowchart: Stored Data 6">
            <a:extLst>
              <a:ext uri="{FF2B5EF4-FFF2-40B4-BE49-F238E27FC236}">
                <a16:creationId xmlns:a16="http://schemas.microsoft.com/office/drawing/2014/main" id="{EDD60225-9B04-6287-58CF-DB5B01FF4B78}"/>
              </a:ext>
            </a:extLst>
          </p:cNvPr>
          <p:cNvSpPr/>
          <p:nvPr/>
        </p:nvSpPr>
        <p:spPr>
          <a:xfrm>
            <a:off x="2993655" y="1638298"/>
            <a:ext cx="2319279" cy="2197101"/>
          </a:xfrm>
          <a:prstGeom prst="flowChartOnlineStorag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Evaluate Agency Structure and Succession Planning</a:t>
            </a:r>
          </a:p>
        </p:txBody>
      </p:sp>
      <p:sp>
        <p:nvSpPr>
          <p:cNvPr id="8" name="Flowchart: Stored Data 7">
            <a:extLst>
              <a:ext uri="{FF2B5EF4-FFF2-40B4-BE49-F238E27FC236}">
                <a16:creationId xmlns:a16="http://schemas.microsoft.com/office/drawing/2014/main" id="{44B4F80E-3572-894E-E0D4-D0AD6E1F5A64}"/>
              </a:ext>
            </a:extLst>
          </p:cNvPr>
          <p:cNvSpPr/>
          <p:nvPr/>
        </p:nvSpPr>
        <p:spPr>
          <a:xfrm>
            <a:off x="4896093" y="1625995"/>
            <a:ext cx="2352126" cy="2197102"/>
          </a:xfrm>
          <a:prstGeom prst="flowChartOnlineStorag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Examine Staff  Retention and Retention Strategies</a:t>
            </a:r>
            <a:r>
              <a:rPr lang="en-US" sz="16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9" name="Flowchart: Stored Data 8">
            <a:extLst>
              <a:ext uri="{FF2B5EF4-FFF2-40B4-BE49-F238E27FC236}">
                <a16:creationId xmlns:a16="http://schemas.microsoft.com/office/drawing/2014/main" id="{8B7FAAE1-CF52-11D4-2DCE-87A404E4C7C3}"/>
              </a:ext>
            </a:extLst>
          </p:cNvPr>
          <p:cNvSpPr/>
          <p:nvPr/>
        </p:nvSpPr>
        <p:spPr>
          <a:xfrm>
            <a:off x="6885644" y="1625994"/>
            <a:ext cx="2322053" cy="2197103"/>
          </a:xfrm>
          <a:prstGeom prst="flowChartOnlineStorage">
            <a:avLst/>
          </a:prstGeom>
          <a:solidFill>
            <a:srgbClr val="2C58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>
                    <a:lumMod val="85000"/>
                  </a:schemeClr>
                </a:solidFill>
              </a:rPr>
              <a:t>Diversify Funding Opportunities to Maintain Fiscal Stability </a:t>
            </a:r>
          </a:p>
        </p:txBody>
      </p:sp>
      <p:sp>
        <p:nvSpPr>
          <p:cNvPr id="10" name="Flowchart: Stored Data 9">
            <a:extLst>
              <a:ext uri="{FF2B5EF4-FFF2-40B4-BE49-F238E27FC236}">
                <a16:creationId xmlns:a16="http://schemas.microsoft.com/office/drawing/2014/main" id="{9DB510B7-C570-83B4-6928-3345DCA5DC4F}"/>
              </a:ext>
            </a:extLst>
          </p:cNvPr>
          <p:cNvSpPr/>
          <p:nvPr/>
        </p:nvSpPr>
        <p:spPr>
          <a:xfrm>
            <a:off x="8820929" y="1625993"/>
            <a:ext cx="2315551" cy="2238287"/>
          </a:xfrm>
          <a:prstGeom prst="flowChartOnlineStorag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Salary Benchmarking and Compensation</a:t>
            </a:r>
          </a:p>
        </p:txBody>
      </p:sp>
      <p:sp>
        <p:nvSpPr>
          <p:cNvPr id="11" name="Flowchart: Stored Data 10">
            <a:extLst>
              <a:ext uri="{FF2B5EF4-FFF2-40B4-BE49-F238E27FC236}">
                <a16:creationId xmlns:a16="http://schemas.microsoft.com/office/drawing/2014/main" id="{592EBD1D-A458-14E6-322B-8B66D6271356}"/>
              </a:ext>
            </a:extLst>
          </p:cNvPr>
          <p:cNvSpPr/>
          <p:nvPr/>
        </p:nvSpPr>
        <p:spPr>
          <a:xfrm>
            <a:off x="1107527" y="3835398"/>
            <a:ext cx="2351315" cy="2147706"/>
          </a:xfrm>
          <a:prstGeom prst="flowChartOnlineStorag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A follow up email was sent to staff to gather more feedback.  HR processed the responses</a:t>
            </a:r>
          </a:p>
        </p:txBody>
      </p:sp>
      <p:sp>
        <p:nvSpPr>
          <p:cNvPr id="12" name="Flowchart: Stored Data 11">
            <a:extLst>
              <a:ext uri="{FF2B5EF4-FFF2-40B4-BE49-F238E27FC236}">
                <a16:creationId xmlns:a16="http://schemas.microsoft.com/office/drawing/2014/main" id="{71EA49EF-51C0-0791-E45D-523D0419C65B}"/>
              </a:ext>
            </a:extLst>
          </p:cNvPr>
          <p:cNvSpPr/>
          <p:nvPr/>
        </p:nvSpPr>
        <p:spPr>
          <a:xfrm>
            <a:off x="3072539" y="3835397"/>
            <a:ext cx="2319279" cy="2154311"/>
          </a:xfrm>
          <a:prstGeom prst="flowChartOnlineStorag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This will be a continuing goal. Current changes include a shift in Management Structure</a:t>
            </a:r>
          </a:p>
        </p:txBody>
      </p:sp>
      <p:sp>
        <p:nvSpPr>
          <p:cNvPr id="14" name="Flowchart: Stored Data 13">
            <a:extLst>
              <a:ext uri="{FF2B5EF4-FFF2-40B4-BE49-F238E27FC236}">
                <a16:creationId xmlns:a16="http://schemas.microsoft.com/office/drawing/2014/main" id="{E4C9AA05-B186-28AC-7B51-6CEAA11EEC51}"/>
              </a:ext>
            </a:extLst>
          </p:cNvPr>
          <p:cNvSpPr/>
          <p:nvPr/>
        </p:nvSpPr>
        <p:spPr>
          <a:xfrm>
            <a:off x="5012250" y="3814991"/>
            <a:ext cx="2352126" cy="2181912"/>
          </a:xfrm>
          <a:prstGeom prst="flowChartOnlineStorag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Ongoing collaboration with HR to evaluate trends and strategies</a:t>
            </a:r>
          </a:p>
        </p:txBody>
      </p:sp>
      <p:sp>
        <p:nvSpPr>
          <p:cNvPr id="15" name="Flowchart: Stored Data 14">
            <a:extLst>
              <a:ext uri="{FF2B5EF4-FFF2-40B4-BE49-F238E27FC236}">
                <a16:creationId xmlns:a16="http://schemas.microsoft.com/office/drawing/2014/main" id="{4B028E62-8300-CA56-BE27-C9CF27381729}"/>
              </a:ext>
            </a:extLst>
          </p:cNvPr>
          <p:cNvSpPr/>
          <p:nvPr/>
        </p:nvSpPr>
        <p:spPr>
          <a:xfrm>
            <a:off x="6945226" y="3828792"/>
            <a:ext cx="2322053" cy="2154311"/>
          </a:xfrm>
          <a:prstGeom prst="flowChartOnlineStorage">
            <a:avLst/>
          </a:prstGeom>
          <a:solidFill>
            <a:srgbClr val="2C58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>
                    <a:lumMod val="85000"/>
                  </a:schemeClr>
                </a:solidFill>
              </a:rPr>
              <a:t>Program transition shifted to FFS funding.  Increased outside contracts</a:t>
            </a:r>
          </a:p>
        </p:txBody>
      </p:sp>
      <p:sp>
        <p:nvSpPr>
          <p:cNvPr id="16" name="Flowchart: Stored Data 15">
            <a:extLst>
              <a:ext uri="{FF2B5EF4-FFF2-40B4-BE49-F238E27FC236}">
                <a16:creationId xmlns:a16="http://schemas.microsoft.com/office/drawing/2014/main" id="{93FFE382-C956-3369-97B2-0BD0ED3AEB28}"/>
              </a:ext>
            </a:extLst>
          </p:cNvPr>
          <p:cNvSpPr/>
          <p:nvPr/>
        </p:nvSpPr>
        <p:spPr>
          <a:xfrm>
            <a:off x="8850263" y="3841995"/>
            <a:ext cx="2315551" cy="2141107"/>
          </a:xfrm>
          <a:prstGeom prst="flowChartOnlineStorag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Market Adjustment increases were applied</a:t>
            </a:r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62DC0741-4325-A24C-E9E6-0E09F7E74DAE}"/>
              </a:ext>
            </a:extLst>
          </p:cNvPr>
          <p:cNvSpPr/>
          <p:nvPr/>
        </p:nvSpPr>
        <p:spPr>
          <a:xfrm>
            <a:off x="3958099" y="3673330"/>
            <a:ext cx="357506" cy="28332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76D712C9-0AF7-4B7B-260F-E61A1C808DE5}"/>
              </a:ext>
            </a:extLst>
          </p:cNvPr>
          <p:cNvSpPr/>
          <p:nvPr/>
        </p:nvSpPr>
        <p:spPr>
          <a:xfrm>
            <a:off x="2117082" y="3662592"/>
            <a:ext cx="357506" cy="28332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1EA77B9E-484E-88DE-9A03-60BBDE60D006}"/>
              </a:ext>
            </a:extLst>
          </p:cNvPr>
          <p:cNvSpPr/>
          <p:nvPr/>
        </p:nvSpPr>
        <p:spPr>
          <a:xfrm>
            <a:off x="5910885" y="3651409"/>
            <a:ext cx="357506" cy="28332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5C3E8630-0649-9872-2A01-7467BA9732D1}"/>
              </a:ext>
            </a:extLst>
          </p:cNvPr>
          <p:cNvSpPr/>
          <p:nvPr/>
        </p:nvSpPr>
        <p:spPr>
          <a:xfrm>
            <a:off x="7894806" y="3662591"/>
            <a:ext cx="357506" cy="28332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381CB9C8-B882-3BC2-0B8C-6154D501AD1E}"/>
              </a:ext>
            </a:extLst>
          </p:cNvPr>
          <p:cNvSpPr/>
          <p:nvPr/>
        </p:nvSpPr>
        <p:spPr>
          <a:xfrm>
            <a:off x="9799458" y="3651409"/>
            <a:ext cx="357506" cy="28332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62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81B01-4264-751F-8647-FF09C3EF0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F65061-6C53-FBD9-0E4A-0C234F5FD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748" y="246183"/>
            <a:ext cx="9525000" cy="1019909"/>
          </a:xfrm>
        </p:spPr>
        <p:txBody>
          <a:bodyPr/>
          <a:lstStyle/>
          <a:p>
            <a:r>
              <a:rPr lang="en-US" dirty="0"/>
              <a:t>2025-2026 Agency Goals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5FD290-61C0-2B2F-C421-D51187D5A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CAF0340B-075B-494A-2303-3DEFA32B922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81748" y="1266092"/>
            <a:ext cx="9525000" cy="411797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Flowchart: Stored Data 5">
            <a:extLst>
              <a:ext uri="{FF2B5EF4-FFF2-40B4-BE49-F238E27FC236}">
                <a16:creationId xmlns:a16="http://schemas.microsoft.com/office/drawing/2014/main" id="{AD22D786-8FCC-7192-968A-1D7CA7F45F85}"/>
              </a:ext>
            </a:extLst>
          </p:cNvPr>
          <p:cNvSpPr/>
          <p:nvPr/>
        </p:nvSpPr>
        <p:spPr>
          <a:xfrm>
            <a:off x="1285252" y="1989558"/>
            <a:ext cx="2626482" cy="2878872"/>
          </a:xfrm>
          <a:prstGeom prst="flowChartOnlineStorag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Financial Health and Diversifying Revenue	</a:t>
            </a:r>
          </a:p>
        </p:txBody>
      </p:sp>
      <p:sp>
        <p:nvSpPr>
          <p:cNvPr id="7" name="Flowchart: Stored Data 6">
            <a:extLst>
              <a:ext uri="{FF2B5EF4-FFF2-40B4-BE49-F238E27FC236}">
                <a16:creationId xmlns:a16="http://schemas.microsoft.com/office/drawing/2014/main" id="{FC577672-5F01-4D8C-3777-0E2FE4E7C8C8}"/>
              </a:ext>
            </a:extLst>
          </p:cNvPr>
          <p:cNvSpPr/>
          <p:nvPr/>
        </p:nvSpPr>
        <p:spPr>
          <a:xfrm>
            <a:off x="3394858" y="1989558"/>
            <a:ext cx="2822352" cy="2878872"/>
          </a:xfrm>
          <a:prstGeom prst="flowChartOnlineStorag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Agency Operational Assessment to Modernize Systems and Processes </a:t>
            </a:r>
          </a:p>
        </p:txBody>
      </p:sp>
      <p:sp>
        <p:nvSpPr>
          <p:cNvPr id="8" name="Flowchart: Stored Data 7">
            <a:extLst>
              <a:ext uri="{FF2B5EF4-FFF2-40B4-BE49-F238E27FC236}">
                <a16:creationId xmlns:a16="http://schemas.microsoft.com/office/drawing/2014/main" id="{C753570C-D612-0563-4DEF-EFB7E51FDAA9}"/>
              </a:ext>
            </a:extLst>
          </p:cNvPr>
          <p:cNvSpPr/>
          <p:nvPr/>
        </p:nvSpPr>
        <p:spPr>
          <a:xfrm>
            <a:off x="5769802" y="1989558"/>
            <a:ext cx="2626482" cy="2878871"/>
          </a:xfrm>
          <a:prstGeom prst="flowChartOnlineStorag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Evaluate Agency Structure and Succession Planning</a:t>
            </a:r>
          </a:p>
        </p:txBody>
      </p:sp>
      <p:sp>
        <p:nvSpPr>
          <p:cNvPr id="9" name="Flowchart: Stored Data 8">
            <a:extLst>
              <a:ext uri="{FF2B5EF4-FFF2-40B4-BE49-F238E27FC236}">
                <a16:creationId xmlns:a16="http://schemas.microsoft.com/office/drawing/2014/main" id="{15D71C7B-E940-9BD2-F737-32C662759778}"/>
              </a:ext>
            </a:extLst>
          </p:cNvPr>
          <p:cNvSpPr/>
          <p:nvPr/>
        </p:nvSpPr>
        <p:spPr>
          <a:xfrm>
            <a:off x="7928452" y="1989558"/>
            <a:ext cx="2822352" cy="2878871"/>
          </a:xfrm>
          <a:prstGeom prst="flowChartOnlineStorage">
            <a:avLst/>
          </a:prstGeom>
          <a:solidFill>
            <a:srgbClr val="2C58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>
                    <a:lumMod val="85000"/>
                  </a:schemeClr>
                </a:solidFill>
              </a:rPr>
              <a:t>Community and Stakeholder Partnerships and Collaboration</a:t>
            </a:r>
          </a:p>
        </p:txBody>
      </p:sp>
    </p:spTree>
    <p:extLst>
      <p:ext uri="{BB962C8B-B14F-4D97-AF65-F5344CB8AC3E}">
        <p14:creationId xmlns:p14="http://schemas.microsoft.com/office/powerpoint/2010/main" val="1461874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504103-6319-C1BA-994F-97D3A9F1A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8" y="343877"/>
            <a:ext cx="9590215" cy="1154723"/>
          </a:xfrm>
        </p:spPr>
        <p:txBody>
          <a:bodyPr/>
          <a:lstStyle/>
          <a:p>
            <a:r>
              <a:rPr lang="en-US" dirty="0"/>
              <a:t>CLIENTS Served per  YEAR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1DBFA3-4929-EF34-6EC0-62D2B68178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7316E65-75BE-EA30-6E54-EFECE7E30095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2934269685"/>
              </p:ext>
            </p:extLst>
          </p:nvPr>
        </p:nvGraphicFramePr>
        <p:xfrm>
          <a:off x="951470" y="1717589"/>
          <a:ext cx="1093573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7017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E1A52-A25F-12E6-AB42-BF4E3FE3B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EE04F8-FA9D-207A-203A-506C1AC26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029" y="246183"/>
            <a:ext cx="9525000" cy="1019909"/>
          </a:xfrm>
        </p:spPr>
        <p:txBody>
          <a:bodyPr/>
          <a:lstStyle/>
          <a:p>
            <a:r>
              <a:rPr lang="en-US" dirty="0"/>
              <a:t>Key performance indicators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D00BB0-7A96-9170-E04B-5BA5A764A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E66951A-25EB-4494-4A17-1C96F56353B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00898" y="1473200"/>
            <a:ext cx="10799806" cy="4501616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All Medicaid program revalidations were successfully completed and approved.  Next round starts in 2028 and runs through 2030.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SOR Housing Program successfully housed 640 out of 773 individuals over it’s seven-year span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CART Surveys completed for BSC, JRS, D&amp;A ICM – 41 clients(0.014% of total clients served)</a:t>
            </a:r>
          </a:p>
          <a:p>
            <a:pPr marL="0" indent="0">
              <a:buNone/>
            </a:pPr>
            <a:r>
              <a:rPr lang="en-US" b="1" dirty="0"/>
              <a:t>Key Themes: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100% satisfaction with coordination of services needed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98% satisfaction with the therapeutic relationship between the client and HSAO staff including being supportive and respectful of client/family beliefs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90% of clients/families report their quality-of-life improved working with HSAO</a:t>
            </a:r>
          </a:p>
          <a:p>
            <a:pPr marL="0" indent="0">
              <a:buNone/>
            </a:pPr>
            <a:r>
              <a:rPr lang="en-US" b="1" dirty="0"/>
              <a:t>Areas of Focus: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Complaint/Grievance process:  clients identified they do not know how/who to call if they have a complaint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Staff Turnover:  36% of the clients surveyed stated they experienced some type of staff turnover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45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5E73F-4E65-3958-54FB-1A4648D7A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9DE396-B9BB-C5CB-63A5-57370C94E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748" y="246183"/>
            <a:ext cx="9525000" cy="1019909"/>
          </a:xfrm>
        </p:spPr>
        <p:txBody>
          <a:bodyPr/>
          <a:lstStyle/>
          <a:p>
            <a:r>
              <a:rPr lang="en-US" dirty="0"/>
              <a:t>Key performance indicators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A5A191-B2C4-F240-131D-6F9D42BF9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A7EF8FA3-62D2-A7C0-DEDA-18593ACAB84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33500" y="1266092"/>
            <a:ext cx="9525000" cy="4484713"/>
          </a:xfrm>
          <a:solidFill>
            <a:schemeClr val="bg1">
              <a:lumMod val="85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200" dirty="0"/>
              <a:t>HSAO Program Survey Results: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 lvl="0"/>
            <a:r>
              <a:rPr lang="en-US" b="1" dirty="0"/>
              <a:t>Strongly Positive Feedback Across the Board</a:t>
            </a:r>
            <a:endParaRPr lang="en-US" dirty="0"/>
          </a:p>
          <a:p>
            <a:pPr lvl="1"/>
            <a:r>
              <a:rPr lang="en-US" dirty="0"/>
              <a:t>A dominant majority of respondents </a:t>
            </a:r>
            <a:r>
              <a:rPr lang="en-US" b="1" dirty="0"/>
              <a:t>Strongly Agree</a:t>
            </a:r>
            <a:r>
              <a:rPr lang="en-US" dirty="0"/>
              <a:t> on all aspects of the service.</a:t>
            </a:r>
          </a:p>
          <a:p>
            <a:pPr lvl="1"/>
            <a:r>
              <a:rPr lang="en-US" dirty="0"/>
              <a:t>This suggests very high satisfaction with:</a:t>
            </a:r>
          </a:p>
          <a:p>
            <a:pPr lvl="2"/>
            <a:r>
              <a:rPr lang="en-US" dirty="0"/>
              <a:t>Communication and responsiveness (returning calls within 2 business days)</a:t>
            </a:r>
          </a:p>
          <a:p>
            <a:pPr lvl="2"/>
            <a:r>
              <a:rPr lang="en-US" dirty="0"/>
              <a:t>Ability to coordinate child’s needs and services</a:t>
            </a:r>
          </a:p>
          <a:p>
            <a:pPr lvl="2"/>
            <a:r>
              <a:rPr lang="en-US" dirty="0"/>
              <a:t>Support in verbalizing opinions about child's needs</a:t>
            </a:r>
          </a:p>
          <a:p>
            <a:pPr lvl="2"/>
            <a:r>
              <a:rPr lang="en-US" dirty="0"/>
              <a:t>Scheduling meetings at convenient times</a:t>
            </a:r>
          </a:p>
          <a:p>
            <a:pPr lvl="2"/>
            <a:r>
              <a:rPr lang="en-US" dirty="0"/>
              <a:t>Supporting active involvement in the child's team</a:t>
            </a:r>
          </a:p>
          <a:p>
            <a:pPr lvl="0"/>
            <a:r>
              <a:rPr lang="en-US" b="1" dirty="0"/>
              <a:t>Minor Agree Responses</a:t>
            </a:r>
            <a:endParaRPr lang="en-US" dirty="0"/>
          </a:p>
          <a:p>
            <a:pPr lvl="1"/>
            <a:r>
              <a:rPr lang="en-US" dirty="0"/>
              <a:t>A small number of respondents gave “Agree” ratings, with the highest in linking and coordinating services.</a:t>
            </a:r>
          </a:p>
          <a:p>
            <a:pPr lvl="1"/>
            <a:r>
              <a:rPr lang="en-US" dirty="0"/>
              <a:t>This could indicate some room for improvement in coordination, though overall still positive.</a:t>
            </a:r>
          </a:p>
          <a:p>
            <a:pPr lvl="0"/>
            <a:r>
              <a:rPr lang="en-US" b="1" dirty="0"/>
              <a:t>Very Few Neutral Responses</a:t>
            </a:r>
            <a:endParaRPr lang="en-US" dirty="0"/>
          </a:p>
          <a:p>
            <a:pPr lvl="1"/>
            <a:r>
              <a:rPr lang="en-US" dirty="0"/>
              <a:t>Only a handful of respondents neither agreed nor disagreed, showing most had a clear positive view.</a:t>
            </a:r>
          </a:p>
          <a:p>
            <a:pPr lvl="1"/>
            <a:r>
              <a:rPr lang="en-US" dirty="0"/>
              <a:t>No disagreement or negative ratings were recorded.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362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44C42-AE51-7823-62A3-E58E3606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8DCDEF-D413-E9D2-CF27-2D851D9A9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748" y="246183"/>
            <a:ext cx="9525000" cy="1019909"/>
          </a:xfrm>
        </p:spPr>
        <p:txBody>
          <a:bodyPr/>
          <a:lstStyle/>
          <a:p>
            <a:r>
              <a:rPr lang="en-US" dirty="0"/>
              <a:t>Key performance indicators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EA352D-CB42-9B60-7B3E-065E9EDE1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EA7361D9-A5D3-F7EA-8C1D-AFC7BFC15AC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33500" y="1266092"/>
            <a:ext cx="9525000" cy="4484713"/>
          </a:xfrm>
          <a:solidFill>
            <a:schemeClr val="bg1">
              <a:lumMod val="85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HSAO Program Survey- Direct Family Feedback: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High Praise for Individual Staff Members:</a:t>
            </a:r>
            <a:br>
              <a:rPr lang="en-US" dirty="0"/>
            </a:b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Multiple staff are mentioned by name with overwhelmingly positive remarks highlighting their dedication, kindness, and support.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Key Themes: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b="1" dirty="0"/>
              <a:t>Going Above and Beyond:</a:t>
            </a:r>
            <a:r>
              <a:rPr lang="en-US" dirty="0"/>
              <a:t> Many comments emphasize staff “going above and beyond” in supporting both the children and their families.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b="1" dirty="0"/>
              <a:t>Strong Personal Connections:</a:t>
            </a:r>
            <a:r>
              <a:rPr lang="en-US" dirty="0"/>
              <a:t> Staff members are described as having great rapport and meaningful connections with children and parents.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b="1" dirty="0"/>
              <a:t>Compassion and Care:</a:t>
            </a:r>
            <a:r>
              <a:rPr lang="en-US" dirty="0"/>
              <a:t> Comments frequently mention compassion, listening skills, and genuine concern for family wellbeing.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b="1" dirty="0"/>
              <a:t>Effective Communication:</a:t>
            </a:r>
            <a:r>
              <a:rPr lang="en-US" dirty="0"/>
              <a:t> Staff are praised for keeping families informed and involved, making meetings enjoyable, and being very helpful with resources and services.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b="1" dirty="0"/>
              <a:t>Gratitude and Appreciation:</a:t>
            </a:r>
            <a:r>
              <a:rPr lang="en-US" dirty="0"/>
              <a:t> Parents express deep gratitude and acknowledge how vital the staff’s support has been in their lives.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585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2762-EBD0-3B4D-8E37-7BB1B298A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58914"/>
            <a:ext cx="9525000" cy="1919521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Feedback from the Annual Blended, SAP and D&amp;A Audits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2321B-B245-D76A-1A86-46B6963C530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u="sng" dirty="0"/>
              <a:t>Overall Performance: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/>
              <a:t>Records and documentation are well-organized, clear, and comprehensive.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/>
              <a:t>Organization provides high-quality services to its designated population.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/>
              <a:t>All programs remain fully licensed for the upcoming year.</a:t>
            </a:r>
          </a:p>
          <a:p>
            <a:pPr marL="0" indent="0" algn="ctr">
              <a:buNone/>
            </a:pPr>
            <a:endParaRPr lang="en-US" b="1" u="sng" dirty="0"/>
          </a:p>
          <a:p>
            <a:pPr marL="0" indent="0" algn="ctr">
              <a:buNone/>
            </a:pPr>
            <a:r>
              <a:rPr lang="en-US" b="1" u="sng" dirty="0"/>
              <a:t>Records &amp; Documentation:</a:t>
            </a:r>
            <a:endParaRPr lang="en-US" u="sng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/>
              <a:t>Service plans completed and signed timely; objectives met.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/>
              <a:t>Documentation shows consistent, high-quality notes, including substantial information for court reviews.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/>
              <a:t>Clear record of meeting participation and client engagement.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EBB7F-8541-510A-128A-63E044FDD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777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1BAD-3870-7FC2-4610-66CF40B67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Audits- </a:t>
            </a:r>
            <a:br>
              <a:rPr lang="en-US" dirty="0"/>
            </a:br>
            <a:r>
              <a:rPr lang="en-US" dirty="0"/>
              <a:t>Key Strengths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64D65-04DE-F6C1-B3C2-FA9F72A822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C31A1E-C1AE-8A6F-A0B8-C90B0C58E0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71600" y="2273300"/>
            <a:ext cx="9525000" cy="3317875"/>
          </a:xfrm>
        </p:spPr>
        <p:txBody>
          <a:bodyPr>
            <a:normAutofit fontScale="62500" lnSpcReduction="20000"/>
          </a:bodyPr>
          <a:lstStyle/>
          <a:p>
            <a:pPr marL="1255713" lvl="6" indent="0">
              <a:buNone/>
            </a:pPr>
            <a:endParaRPr lang="en-US" sz="2100" b="1" u="sng" dirty="0"/>
          </a:p>
          <a:p>
            <a:pPr marL="0" indent="0" algn="ctr">
              <a:buNone/>
            </a:pPr>
            <a:r>
              <a:rPr lang="en-US" sz="2500" b="1" u="sng" dirty="0"/>
              <a:t>Service Quality &amp; Goal Achievement: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500" dirty="0"/>
              <a:t>Strong goal planning with clear execution.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500" dirty="0"/>
              <a:t>Effective linkage to both standard and complex services, demonstrating a deep understanding of systems.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500" dirty="0"/>
              <a:t>Robust documentation allows a clear overview of services.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500" dirty="0"/>
              <a:t>Active efforts to re-engage clients lost to follow-up.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en-US" sz="2500" dirty="0"/>
          </a:p>
          <a:p>
            <a:pPr marL="0" indent="0" algn="ctr">
              <a:buNone/>
            </a:pPr>
            <a:r>
              <a:rPr lang="en-US" sz="2500" b="1" dirty="0"/>
              <a:t>Staffing, Supervision &amp; Program Management:</a:t>
            </a:r>
            <a:endParaRPr lang="en-US" sz="2500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500" dirty="0"/>
              <a:t>Smooth transition from County-funded programs to BCM, with positive training outcomes.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500" dirty="0"/>
              <a:t>Enrollment has doubled, while maintaining appropriate staff-to-client ratios (1:7).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500" dirty="0"/>
              <a:t>Supervision and training of staff are positive; tenured staff gaining supervisory experience discussed.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500" dirty="0"/>
              <a:t>Telehealth policy updates successfully implemented.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13631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20c16e-e5be-4e8a-b8c2-f394132d1615" xsi:nil="true"/>
    <lcf76f155ced4ddcb4097134ff3c332f xmlns="bbbcab0e-49a2-433c-8339-47bedfdfda5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8556E0DBA5834D996801E4D7E9E79F" ma:contentTypeVersion="13" ma:contentTypeDescription="Create a new document." ma:contentTypeScope="" ma:versionID="455c3b93d8dfb3401dd58e092a74dbd6">
  <xsd:schema xmlns:xsd="http://www.w3.org/2001/XMLSchema" xmlns:xs="http://www.w3.org/2001/XMLSchema" xmlns:p="http://schemas.microsoft.com/office/2006/metadata/properties" xmlns:ns2="bbbcab0e-49a2-433c-8339-47bedfdfda56" xmlns:ns3="3520c16e-e5be-4e8a-b8c2-f394132d1615" targetNamespace="http://schemas.microsoft.com/office/2006/metadata/properties" ma:root="true" ma:fieldsID="c063c046bc6960eba5dda0ac039eb266" ns2:_="" ns3:_="">
    <xsd:import namespace="bbbcab0e-49a2-433c-8339-47bedfdfda56"/>
    <xsd:import namespace="3520c16e-e5be-4e8a-b8c2-f394132d16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bcab0e-49a2-433c-8339-47bedfdfda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52fb72d-26cc-43b8-9051-e903429a2f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0c16e-e5be-4e8a-b8c2-f394132d161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9490570-059e-44ac-9c6b-764e53e3cdd0}" ma:internalName="TaxCatchAll" ma:showField="CatchAllData" ma:web="3520c16e-e5be-4e8a-b8c2-f394132d16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5C2001-E626-4890-B405-22B5BD1CB0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D7C3E5-1734-4636-9EC5-AEB06BF1FB20}">
  <ds:schemaRefs>
    <ds:schemaRef ds:uri="16c05727-aa75-4e4a-9b5f-8a80a1165891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230e9df3-be65-4c73-a93b-d1236ebd677e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71af3243-3dd4-4a8d-8c0d-dd76da1f02a5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1F11BCAF-142C-4517-AF3F-C2247AB81BB6}"/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2171</TotalTime>
  <Words>830</Words>
  <Application>Microsoft Office PowerPoint</Application>
  <PresentationFormat>Widescreen</PresentationFormat>
  <Paragraphs>111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Dreaming Outloud Pro</vt:lpstr>
      <vt:lpstr>Gill Sans MT</vt:lpstr>
      <vt:lpstr>Wingdings</vt:lpstr>
      <vt:lpstr>Parcel</vt:lpstr>
      <vt:lpstr>HSAO ANNUAL REPORT JULY 1, 2024 – JUNE 30, 2025   </vt:lpstr>
      <vt:lpstr>2024-2025 Agency Goals Update </vt:lpstr>
      <vt:lpstr>2025-2026 Agency Goals </vt:lpstr>
      <vt:lpstr>CLIENTS Served per  YEAR</vt:lpstr>
      <vt:lpstr>Key performance indicators </vt:lpstr>
      <vt:lpstr>Key performance indicators </vt:lpstr>
      <vt:lpstr>Key performance indicators </vt:lpstr>
      <vt:lpstr>Feedback from the Annual Blended, SAP and D&amp;A Audits</vt:lpstr>
      <vt:lpstr>Program Audits-  Key Strengths</vt:lpstr>
      <vt:lpstr>Annual Report 2024-2025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 Wuenstel</dc:creator>
  <cp:lastModifiedBy>Kim Wuenstel</cp:lastModifiedBy>
  <cp:revision>28</cp:revision>
  <cp:lastPrinted>2025-09-30T12:24:26Z</cp:lastPrinted>
  <dcterms:created xsi:type="dcterms:W3CDTF">2025-09-26T15:33:08Z</dcterms:created>
  <dcterms:modified xsi:type="dcterms:W3CDTF">2026-01-05T16:46:35Z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0x010100048556E0DBA5834D996801E4D7E9E79F</vt:lpwstr>
  </property>
</Properties>
</file>